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b20ce56a1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b20ce56a1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aa277dfb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aa277dfb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52f8d2f82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52f8d2f82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e1c9c28c5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e1c9c28c5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6756c62e4c7537c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6756c62e4c7537c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96550fc0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96550fc0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Cognitive Science for AI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Final Remarks</a:t>
            </a:r>
            <a:endParaRPr sz="5200"/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Areas of Study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443295" y="1104301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3194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00"/>
              <a:t>Medicine - </a:t>
            </a:r>
            <a:r>
              <a:rPr b="1" lang="en" sz="2100"/>
              <a:t>Neurology</a:t>
            </a:r>
            <a:r>
              <a:rPr lang="en" sz="2100"/>
              <a:t>, </a:t>
            </a:r>
            <a:r>
              <a:rPr b="1" lang="en" sz="2100"/>
              <a:t>Brain Science</a:t>
            </a:r>
            <a:endParaRPr b="1" sz="2100"/>
          </a:p>
          <a:p>
            <a:pPr indent="-33194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00"/>
              <a:t>Biology - </a:t>
            </a:r>
            <a:r>
              <a:rPr b="1" lang="en" sz="2100"/>
              <a:t>Animal Behavior, Evolution</a:t>
            </a:r>
            <a:endParaRPr b="1" sz="2100"/>
          </a:p>
          <a:p>
            <a:pPr indent="-33194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100"/>
              <a:t>Psychology</a:t>
            </a:r>
            <a:r>
              <a:rPr lang="en" sz="2100"/>
              <a:t> - </a:t>
            </a:r>
            <a:r>
              <a:rPr b="1" lang="en" sz="2100"/>
              <a:t>C</a:t>
            </a:r>
            <a:r>
              <a:rPr b="1" lang="en" sz="2100"/>
              <a:t>ognitive</a:t>
            </a:r>
            <a:r>
              <a:rPr lang="en" sz="2100"/>
              <a:t> (learning, senses, cognition), </a:t>
            </a:r>
            <a:r>
              <a:rPr b="1" lang="en" sz="2100"/>
              <a:t>D</a:t>
            </a:r>
            <a:r>
              <a:rPr b="1" lang="en" sz="2100"/>
              <a:t>evelopmental</a:t>
            </a:r>
            <a:r>
              <a:rPr lang="en" sz="2100"/>
              <a:t> (how babies develop into adults)</a:t>
            </a:r>
            <a:endParaRPr sz="2100"/>
          </a:p>
          <a:p>
            <a:pPr indent="-33194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100"/>
              <a:t>Linguistics</a:t>
            </a:r>
            <a:r>
              <a:rPr lang="en" sz="2100"/>
              <a:t> - Theory, Languages, </a:t>
            </a:r>
            <a:r>
              <a:rPr lang="en" sz="2100"/>
              <a:t>Psycholinguistics</a:t>
            </a:r>
            <a:endParaRPr sz="2100"/>
          </a:p>
          <a:p>
            <a:pPr indent="-33194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100"/>
              <a:t>Philosophy - Epistemology, Philosophy of Mind, Philosophy of Science</a:t>
            </a:r>
            <a:endParaRPr b="1" sz="2100"/>
          </a:p>
          <a:p>
            <a:pPr indent="-33194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00"/>
              <a:t>Sociology, Anthropology, Economics, Psychiatry/Abnormal Psychology</a:t>
            </a:r>
            <a:endParaRPr sz="2100"/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31946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b="1" lang="en" sz="2100"/>
              <a:t>Computer Science</a:t>
            </a:r>
            <a:r>
              <a:rPr lang="en" sz="2100"/>
              <a:t> - computational methods/complexity, </a:t>
            </a:r>
            <a:r>
              <a:rPr b="1" lang="en" sz="2100"/>
              <a:t>Artificial Intelligence</a:t>
            </a:r>
            <a:endParaRPr b="1" sz="2100"/>
          </a:p>
          <a:p>
            <a:pPr indent="-33194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100"/>
              <a:t>Statistics </a:t>
            </a:r>
            <a:r>
              <a:rPr lang="en" sz="2100"/>
              <a:t>- Regression, Predictive Analytics, Data Science</a:t>
            </a:r>
            <a:endParaRPr sz="2100"/>
          </a:p>
          <a:p>
            <a:pPr indent="-33194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100"/>
              <a:t>Mathematics </a:t>
            </a:r>
            <a:r>
              <a:rPr lang="en" sz="2100"/>
              <a:t>- Logic</a:t>
            </a:r>
            <a:endParaRPr sz="2100"/>
          </a:p>
          <a:p>
            <a:pPr indent="-33194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100"/>
              <a:t>Mechanical, Electrical, Industrial Engineering - robotics, control mechanisms, optimization</a:t>
            </a:r>
            <a:endParaRPr sz="2100"/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Goes Into Intelligence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228425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1729"/>
              <a:t>What you’re born with</a:t>
            </a:r>
            <a:endParaRPr sz="1729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1729"/>
              <a:t>Genes/DNA - help build into proteins, cells, tissues, bodies</a:t>
            </a:r>
            <a:endParaRPr sz="1729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1729"/>
              <a:t>Biochemical environment for developing a body and brain from those genes</a:t>
            </a:r>
            <a:endParaRPr sz="1729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1729"/>
              <a:t>Ability to speak and think</a:t>
            </a:r>
            <a:endParaRPr sz="1729"/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29"/>
          </a:p>
          <a:p>
            <a:pPr indent="-3619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Char char="●"/>
            </a:pPr>
            <a:r>
              <a:rPr lang="en" sz="1729"/>
              <a:t>What you live in</a:t>
            </a:r>
            <a:endParaRPr sz="1729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1729"/>
              <a:t>Language environment - what people say and how they respond</a:t>
            </a:r>
            <a:endParaRPr sz="1729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1729"/>
              <a:t>Physical environment - enough resources to allow learning</a:t>
            </a:r>
            <a:endParaRPr sz="1729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1729"/>
              <a:t>Social environment - relations with others</a:t>
            </a:r>
            <a:endParaRPr sz="1729"/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29"/>
          </a:p>
          <a:p>
            <a:pPr indent="-3619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Char char="●"/>
            </a:pPr>
            <a:r>
              <a:rPr lang="en" sz="1729"/>
              <a:t>Interaction of the two</a:t>
            </a:r>
            <a:endParaRPr sz="1729"/>
          </a:p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Clever Hans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350" y="900550"/>
            <a:ext cx="5079650" cy="424294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6"/>
          <p:cNvSpPr txBox="1"/>
          <p:nvPr/>
        </p:nvSpPr>
        <p:spPr>
          <a:xfrm>
            <a:off x="0" y="1256200"/>
            <a:ext cx="40644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595959"/>
                </a:solidFill>
              </a:rPr>
              <a:t>A horse that does simple arithmetic</a:t>
            </a:r>
            <a:endParaRPr sz="1500">
              <a:solidFill>
                <a:srgbClr val="595959"/>
              </a:solidFill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500"/>
              <a:buChar char="●"/>
            </a:pPr>
            <a:r>
              <a:rPr lang="en" sz="1500">
                <a:solidFill>
                  <a:srgbClr val="595959"/>
                </a:solidFill>
                <a:highlight>
                  <a:srgbClr val="FFFFFF"/>
                </a:highlight>
              </a:rPr>
              <a:t>"If the eighth day of the month comes on a Tuesday, what is the date of the following Friday?"</a:t>
            </a:r>
            <a:endParaRPr sz="15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○"/>
            </a:pPr>
            <a:r>
              <a:rPr lang="en" sz="1500">
                <a:solidFill>
                  <a:srgbClr val="595959"/>
                </a:solidFill>
                <a:highlight>
                  <a:srgbClr val="FFFFFF"/>
                </a:highlight>
              </a:rPr>
              <a:t>Clever Hans would tap out…</a:t>
            </a:r>
            <a:endParaRPr sz="15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■"/>
            </a:pPr>
            <a:r>
              <a:rPr lang="en" sz="1500">
                <a:solidFill>
                  <a:srgbClr val="595959"/>
                </a:solidFill>
                <a:highlight>
                  <a:srgbClr val="FFFFFF"/>
                </a:highlight>
              </a:rPr>
              <a:t>11</a:t>
            </a:r>
            <a:endParaRPr sz="15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●"/>
            </a:pPr>
            <a:r>
              <a:rPr lang="en" sz="1500">
                <a:solidFill>
                  <a:srgbClr val="595959"/>
                </a:solidFill>
              </a:rPr>
              <a:t>When experimenter not visible to horse, accuracy drops to random</a:t>
            </a:r>
            <a:endParaRPr sz="1500">
              <a:solidFill>
                <a:srgbClr val="595959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●"/>
            </a:pPr>
            <a:r>
              <a:rPr lang="en" sz="1500">
                <a:solidFill>
                  <a:srgbClr val="595959"/>
                </a:solidFill>
              </a:rPr>
              <a:t>What exactly is being tested?</a:t>
            </a:r>
            <a:endParaRPr sz="1500">
              <a:solidFill>
                <a:srgbClr val="595959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○"/>
            </a:pPr>
            <a:r>
              <a:rPr lang="en" sz="1500">
                <a:solidFill>
                  <a:srgbClr val="595959"/>
                </a:solidFill>
              </a:rPr>
              <a:t>Arithmetic? Reading?</a:t>
            </a:r>
            <a:endParaRPr sz="1500">
              <a:solidFill>
                <a:srgbClr val="595959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●"/>
            </a:pPr>
            <a:r>
              <a:rPr lang="en" sz="1500">
                <a:solidFill>
                  <a:srgbClr val="595959"/>
                </a:solidFill>
              </a:rPr>
              <a:t>Classic experimental errors</a:t>
            </a:r>
            <a:endParaRPr sz="1500">
              <a:solidFill>
                <a:srgbClr val="595959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○"/>
            </a:pPr>
            <a:r>
              <a:rPr lang="en" sz="1500">
                <a:solidFill>
                  <a:srgbClr val="595959"/>
                </a:solidFill>
              </a:rPr>
              <a:t>Anthropomorphism</a:t>
            </a:r>
            <a:endParaRPr sz="1500">
              <a:solidFill>
                <a:srgbClr val="595959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○"/>
            </a:pPr>
            <a:r>
              <a:rPr lang="en" sz="1500">
                <a:solidFill>
                  <a:srgbClr val="595959"/>
                </a:solidFill>
              </a:rPr>
              <a:t>Benefit of the doubt</a:t>
            </a:r>
            <a:endParaRPr sz="1500">
              <a:solidFill>
                <a:srgbClr val="595959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○"/>
            </a:pPr>
            <a:r>
              <a:rPr lang="en" sz="1500">
                <a:solidFill>
                  <a:srgbClr val="595959"/>
                </a:solidFill>
              </a:rPr>
              <a:t>Confirmation bias</a:t>
            </a:r>
            <a:endParaRPr sz="1500">
              <a:solidFill>
                <a:srgbClr val="595959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●"/>
            </a:pPr>
            <a:r>
              <a:rPr lang="en" sz="1500">
                <a:solidFill>
                  <a:srgbClr val="595959"/>
                </a:solidFill>
              </a:rPr>
              <a:t>Hans was indeed clever, just not like we expect.</a:t>
            </a:r>
            <a:endParaRPr sz="15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Beware of…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Metaphors - “The machine is ‘learning’”-&gt; </a:t>
            </a:r>
            <a:r>
              <a:rPr lang="en">
                <a:solidFill>
                  <a:srgbClr val="000000"/>
                </a:solidFill>
              </a:rPr>
              <a:t>“The machine is learning”</a:t>
            </a:r>
            <a:endParaRPr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Anthropomorphization - “the machine acts like a human, it’ll be human in other things.”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Introspection - our own thoughts are biased towards ourselves, everyone else will think the same</a:t>
            </a:r>
            <a:endParaRPr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Projection - unconsciously, we see in others (and machines) what we see in ourselves</a:t>
            </a:r>
            <a:endParaRPr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Magical thinking - believing a causal connection with no plausible causal link</a:t>
            </a:r>
            <a:endParaRPr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Motivated thinking - “I want this so bad to be true…”, rationalization</a:t>
            </a:r>
            <a:endParaRPr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Overgeneralization - “The hypothesis works on this small data set, it’ll work everywhere else too”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 points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Every bullet point is a world - Wikipedia is a poor man’s explanation. Go further - </a:t>
            </a:r>
            <a:r>
              <a:rPr lang="en" sz="2100"/>
              <a:t>watch video(s)</a:t>
            </a:r>
            <a:r>
              <a:rPr lang="en" sz="2100"/>
              <a:t>, read a book, talk to people, </a:t>
            </a:r>
            <a:r>
              <a:rPr lang="en" sz="2100"/>
              <a:t>take a class, etc…</a:t>
            </a:r>
            <a:endParaRPr sz="2100"/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100"/>
              <a:t> </a:t>
            </a:r>
            <a:endParaRPr sz="2100"/>
          </a:p>
          <a:p>
            <a:pPr indent="-3619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It looks like we know a lot and it feels like there are just known details missing from the bullet points, but there’s so much more that we just don’t know</a:t>
            </a:r>
            <a:endParaRPr b="1" sz="2100"/>
          </a:p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